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machinedesign.com/community/article/21836908/what-questions-should-you-ask-during-the-product-lifecycle" TargetMode="Externa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cikit-learn.org/stable/modules/generated/sklearn.tree.DecisionTreeClassifier.html" TargetMode="External"/><Relationship Id="rId3" Type="http://schemas.openxmlformats.org/officeDocument/2006/relationships/hyperlink" Target="https://www.tensorflow.org/lite/models/object_detection/overview" TargetMode="Externa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a89d9678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a89d9678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89d9678c0_0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89d9678c0_0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a89d9678c0_0_1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a89d9678c0_0_1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a89d9678c0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a89d9678c0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a89d9678c0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a89d9678c0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a89d9678c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a89d9678c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a89d9678c0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a89d9678c0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https://www.machinedesign.com/community/article/21836908/what-questions-should-you-ask-during-the-product-lifecycle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89d9678c0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89d9678c0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89d9678c0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89d9678c0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Classifier: </a:t>
            </a: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2"/>
              </a:rPr>
              <a:t>sklearn.tree.DecisionTreeClassifier — scikit-learn 0.23.2 documentation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Tensor Flow: </a:t>
            </a:r>
            <a:r>
              <a:rPr lang="en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Object detection</a:t>
            </a:r>
            <a:r>
              <a:rPr lang="en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a89d9678c0_0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" name="Google Shape;88;ga89d9678c0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a89d9678c0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a89d9678c0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89d9678c0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89d9678c0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a89d9678c0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a89d9678c0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89d9678c0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89d9678c0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a89d9678c0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a89d9678c0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2.png"/><Relationship Id="rId2" Type="http://schemas.openxmlformats.org/officeDocument/2006/relationships/image" Target="../media/image7.png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159445" y="4144200"/>
            <a:ext cx="984551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" name="Google Shape;10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600" y="65336"/>
            <a:ext cx="1913424" cy="44082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>
            <a:off x="602250" y="681600"/>
            <a:ext cx="7939500" cy="25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Using Big Data Tools for Image Classification - Progress Report</a:t>
            </a:r>
            <a:endParaRPr sz="4500"/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311700" y="34108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 Franklin, Cliff Mbah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Changes</a:t>
            </a:r>
            <a:endParaRPr sz="4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Classifier (Mask vs No Mask)</a:t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11700" y="1263525"/>
            <a:ext cx="46782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Previous Model  Scores</a:t>
            </a:r>
            <a:endParaRPr sz="21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Training data: 99.3%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Testing data:  32.4%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Current Model Scores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Training data: 100%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Testing data: 77.6% 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This implies a bit of overfitting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Overall great start for a binary model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Will also implement a grid cross validation</a:t>
            </a:r>
            <a:endParaRPr sz="1900"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225" y="1222450"/>
            <a:ext cx="4240774" cy="3659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Additional </a:t>
            </a:r>
            <a:r>
              <a:rPr lang="en"/>
              <a:t>Examples</a:t>
            </a:r>
            <a:endParaRPr/>
          </a:p>
        </p:txBody>
      </p:sp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2126" y="1499175"/>
            <a:ext cx="3920650" cy="3367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521899"/>
            <a:ext cx="3920651" cy="332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Evidence of Progress</a:t>
            </a:r>
            <a:endParaRPr/>
          </a:p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311700" y="1222450"/>
            <a:ext cx="4260300" cy="33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Github Repo (Currently Public)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https://github.com/miles-frankllin/Data_603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main.py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Web scraper that writes into MongoDB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Image_Classification_Sklearn_Race.ipynb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Original attempt, classifying on race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African American, White, American Indian, Asian, Latino, Native Hawaiian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Image_Classification_Sklearn_</a:t>
            </a:r>
            <a:r>
              <a:rPr lang="en"/>
              <a:t>Mask</a:t>
            </a:r>
            <a:r>
              <a:rPr lang="en" sz="1400"/>
              <a:t>.ipynb</a:t>
            </a:r>
            <a:endParaRPr sz="14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Current working document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Classifies between wearing a mask and no mask</a:t>
            </a:r>
            <a:endParaRPr/>
          </a:p>
        </p:txBody>
      </p:sp>
      <p:pic>
        <p:nvPicPr>
          <p:cNvPr id="147" name="Google Shape;147;p25"/>
          <p:cNvPicPr preferRelativeResize="0"/>
          <p:nvPr/>
        </p:nvPicPr>
        <p:blipFill rotWithShape="1">
          <a:blip r:embed="rId3">
            <a:alphaModFix/>
          </a:blip>
          <a:srcRect b="0" l="0" r="0" t="44915"/>
          <a:stretch/>
        </p:blipFill>
        <p:spPr>
          <a:xfrm>
            <a:off x="4648200" y="1421663"/>
            <a:ext cx="3999900" cy="287801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6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Goals and Expected Results Moving Forward</a:t>
            </a:r>
            <a:endParaRPr/>
          </a:p>
        </p:txBody>
      </p:sp>
      <p:sp>
        <p:nvSpPr>
          <p:cNvPr id="153" name="Google Shape;153;p26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Tweak the hyperparameters for the decision tree model 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Drop the Native American and Native Images from the set, and replace with more images of people wearing masks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Implement a TensorFlow Neural Network, and real time object classification model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Note, this will still be a fairly difficult task to implement</a:t>
            </a:r>
            <a:endParaRPr sz="16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Move code into a cluster environment (UMBC Azure Cluster for 603)</a:t>
            </a:r>
            <a:endParaRPr sz="20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If implemented correctly, this will substantially cut down on the time it takes to run the code</a:t>
            </a:r>
            <a:endParaRPr sz="16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7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  <p:pic>
        <p:nvPicPr>
          <p:cNvPr id="159" name="Google Shape;159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225" y="1387225"/>
            <a:ext cx="6407551" cy="3604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800" y="1222450"/>
            <a:ext cx="8520600" cy="3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Goal #1:</a:t>
            </a:r>
            <a:endParaRPr sz="22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Create a Decision Tree Classifier that accurately predicts race as a category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Goal #2 (Time permitting):</a:t>
            </a:r>
            <a:endParaRPr sz="22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Implement Goal #1 in a video format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This will require Tensorflow object detection and may require an additional model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2200"/>
              <a:t>Goal #3 (Time permitting):</a:t>
            </a:r>
            <a:endParaRPr sz="2200"/>
          </a:p>
          <a:p>
            <a:pPr indent="-330200" lvl="0" marL="457200" rtl="0" algn="l">
              <a:spcBef>
                <a:spcPts val="16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Implement Goal #2 in with Real-Time learning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Improving Velocity of Learning</a:t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Accomplishments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15"/>
          <p:cNvGrpSpPr/>
          <p:nvPr/>
        </p:nvGrpSpPr>
        <p:grpSpPr>
          <a:xfrm>
            <a:off x="102988" y="1222664"/>
            <a:ext cx="2214600" cy="3217636"/>
            <a:chOff x="0" y="1189989"/>
            <a:chExt cx="2214600" cy="3217636"/>
          </a:xfrm>
        </p:grpSpPr>
        <p:sp>
          <p:nvSpPr>
            <p:cNvPr id="71" name="Google Shape;71;p15"/>
            <p:cNvSpPr/>
            <p:nvPr/>
          </p:nvSpPr>
          <p:spPr>
            <a:xfrm>
              <a:off x="0" y="1189989"/>
              <a:ext cx="2214600" cy="669000"/>
            </a:xfrm>
            <a:prstGeom prst="homePlate">
              <a:avLst>
                <a:gd fmla="val 50000" name="adj"/>
              </a:avLst>
            </a:prstGeom>
            <a:solidFill>
              <a:srgbClr val="2F2F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Data Collection</a:t>
              </a:r>
              <a:endPara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2" name="Google Shape;72;p15"/>
            <p:cNvSpPr txBox="1"/>
            <p:nvPr/>
          </p:nvSpPr>
          <p:spPr>
            <a:xfrm>
              <a:off x="2950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Web scrape Google Images for portraits by race. (Black, White, Asian, Latino)</a:t>
              </a:r>
              <a:endParaRPr sz="9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3" name="Google Shape;73;p15"/>
          <p:cNvGrpSpPr/>
          <p:nvPr/>
        </p:nvGrpSpPr>
        <p:grpSpPr>
          <a:xfrm>
            <a:off x="1941313" y="1222450"/>
            <a:ext cx="2064000" cy="3217850"/>
            <a:chOff x="1838325" y="1189775"/>
            <a:chExt cx="2064000" cy="3217850"/>
          </a:xfrm>
        </p:grpSpPr>
        <p:sp>
          <p:nvSpPr>
            <p:cNvPr id="74" name="Google Shape;74;p15"/>
            <p:cNvSpPr/>
            <p:nvPr/>
          </p:nvSpPr>
          <p:spPr>
            <a:xfrm>
              <a:off x="18383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3D3D3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Data Storage</a:t>
              </a:r>
              <a:endPara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5" name="Google Shape;75;p15"/>
            <p:cNvSpPr txBox="1"/>
            <p:nvPr/>
          </p:nvSpPr>
          <p:spPr>
            <a:xfrm>
              <a:off x="20172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solidFill>
                    <a:schemeClr val="dk1"/>
                  </a:solidFill>
                  <a:latin typeface="Roboto"/>
                  <a:ea typeface="Roboto"/>
                  <a:cs typeface="Roboto"/>
                  <a:sym typeface="Roboto"/>
                </a:rPr>
                <a:t> Store into MongoDB using pymongo.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6" name="Google Shape;76;p15"/>
          <p:cNvGrpSpPr/>
          <p:nvPr/>
        </p:nvGrpSpPr>
        <p:grpSpPr>
          <a:xfrm>
            <a:off x="3619737" y="1222450"/>
            <a:ext cx="2064000" cy="3217850"/>
            <a:chOff x="3516750" y="1189775"/>
            <a:chExt cx="2064000" cy="3217850"/>
          </a:xfrm>
        </p:grpSpPr>
        <p:sp>
          <p:nvSpPr>
            <p:cNvPr id="77" name="Google Shape;77;p15"/>
            <p:cNvSpPr/>
            <p:nvPr/>
          </p:nvSpPr>
          <p:spPr>
            <a:xfrm>
              <a:off x="35167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41414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accent1"/>
                  </a:solidFill>
                  <a:latin typeface="Roboto"/>
                  <a:ea typeface="Roboto"/>
                  <a:cs typeface="Roboto"/>
                  <a:sym typeface="Roboto"/>
                </a:rPr>
                <a:t>Decision Tree Classifier</a:t>
              </a:r>
              <a:endParaRPr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78" name="Google Shape;78;p15"/>
            <p:cNvSpPr txBox="1"/>
            <p:nvPr/>
          </p:nvSpPr>
          <p:spPr>
            <a:xfrm>
              <a:off x="37394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Use sklearn Decision Tree Classifier to train image classifier. Target will be race.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 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79" name="Google Shape;79;p15"/>
          <p:cNvGrpSpPr/>
          <p:nvPr/>
        </p:nvGrpSpPr>
        <p:grpSpPr>
          <a:xfrm>
            <a:off x="6977012" y="1222450"/>
            <a:ext cx="2064000" cy="3217850"/>
            <a:chOff x="6874025" y="1189775"/>
            <a:chExt cx="2064000" cy="3217850"/>
          </a:xfrm>
        </p:grpSpPr>
        <p:sp>
          <p:nvSpPr>
            <p:cNvPr id="80" name="Google Shape;80;p15"/>
            <p:cNvSpPr/>
            <p:nvPr/>
          </p:nvSpPr>
          <p:spPr>
            <a:xfrm>
              <a:off x="6874025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50505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Additional Goals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1" name="Google Shape;81;p15"/>
            <p:cNvSpPr txBox="1"/>
            <p:nvPr/>
          </p:nvSpPr>
          <p:spPr>
            <a:xfrm>
              <a:off x="71838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TensorFlow  - Implement so that it can be run in video (ML model to identify if portrait that then triggers ML model to identify race)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82" name="Google Shape;82;p15"/>
          <p:cNvGrpSpPr/>
          <p:nvPr/>
        </p:nvGrpSpPr>
        <p:grpSpPr>
          <a:xfrm>
            <a:off x="5298338" y="1222450"/>
            <a:ext cx="2064000" cy="3217850"/>
            <a:chOff x="5195350" y="1189775"/>
            <a:chExt cx="2064000" cy="3217850"/>
          </a:xfrm>
        </p:grpSpPr>
        <p:sp>
          <p:nvSpPr>
            <p:cNvPr id="83" name="Google Shape;83;p15"/>
            <p:cNvSpPr/>
            <p:nvPr/>
          </p:nvSpPr>
          <p:spPr>
            <a:xfrm>
              <a:off x="5195350" y="1189775"/>
              <a:ext cx="2064000" cy="669000"/>
            </a:xfrm>
            <a:prstGeom prst="chevron">
              <a:avLst>
                <a:gd fmla="val 50000" name="adj"/>
              </a:avLst>
            </a:prstGeom>
            <a:solidFill>
              <a:srgbClr val="46464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"/>
                  <a:ea typeface="Roboto"/>
                  <a:cs typeface="Roboto"/>
                  <a:sym typeface="Roboto"/>
                </a:rPr>
                <a:t>Expected Result</a:t>
              </a:r>
              <a:endParaRPr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84" name="Google Shape;84;p15"/>
            <p:cNvSpPr txBox="1"/>
            <p:nvPr/>
          </p:nvSpPr>
          <p:spPr>
            <a:xfrm>
              <a:off x="5461650" y="2057125"/>
              <a:ext cx="1624500" cy="2350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>
                  <a:latin typeface="Roboto"/>
                  <a:ea typeface="Roboto"/>
                  <a:cs typeface="Roboto"/>
                  <a:sym typeface="Roboto"/>
                </a:rPr>
                <a:t>Create a machine learning model that accurately can predict the race of a portrait. </a:t>
              </a:r>
              <a:endParaRPr sz="11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85" name="Google Shape;85;p15"/>
          <p:cNvSpPr/>
          <p:nvPr/>
        </p:nvSpPr>
        <p:spPr>
          <a:xfrm rot="10800000">
            <a:off x="1028575" y="3739250"/>
            <a:ext cx="3889500" cy="1299300"/>
          </a:xfrm>
          <a:prstGeom prst="curvedDownArrow">
            <a:avLst>
              <a:gd fmla="val 13593" name="adj1"/>
              <a:gd fmla="val 31872" name="adj2"/>
              <a:gd fmla="val 25968" name="adj3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Data Management</a:t>
            </a:r>
            <a:endParaRPr sz="4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400" y="712825"/>
            <a:ext cx="7705197" cy="433417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Formatting (Web Scraping)</a:t>
            </a:r>
            <a:endParaRPr/>
          </a:p>
        </p:txBody>
      </p:sp>
      <p:pic>
        <p:nvPicPr>
          <p:cNvPr id="101" name="Google Shape;101;p18"/>
          <p:cNvPicPr preferRelativeResize="0"/>
          <p:nvPr/>
        </p:nvPicPr>
        <p:blipFill rotWithShape="1">
          <a:blip r:embed="rId3">
            <a:alphaModFix/>
          </a:blip>
          <a:srcRect b="21185" l="0" r="0" t="0"/>
          <a:stretch/>
        </p:blipFill>
        <p:spPr>
          <a:xfrm>
            <a:off x="1143700" y="1572350"/>
            <a:ext cx="6856599" cy="285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9"/>
          <p:cNvPicPr preferRelativeResize="0"/>
          <p:nvPr/>
        </p:nvPicPr>
        <p:blipFill rotWithShape="1">
          <a:blip r:embed="rId3">
            <a:alphaModFix/>
          </a:blip>
          <a:srcRect b="0" l="0" r="0" t="72704"/>
          <a:stretch/>
        </p:blipFill>
        <p:spPr>
          <a:xfrm>
            <a:off x="3838300" y="4073225"/>
            <a:ext cx="5305699" cy="107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Classifier (Race)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311700" y="115252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Accuracy Scores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Training data: 99.3%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Testing data: 32.4%</a:t>
            </a:r>
            <a:endParaRPr sz="2600"/>
          </a:p>
        </p:txBody>
      </p:sp>
      <p:pic>
        <p:nvPicPr>
          <p:cNvPr id="109" name="Google Shape;109;p19"/>
          <p:cNvPicPr preferRelativeResize="0"/>
          <p:nvPr/>
        </p:nvPicPr>
        <p:blipFill rotWithShape="1">
          <a:blip r:embed="rId3">
            <a:alphaModFix/>
          </a:blip>
          <a:srcRect b="29290" l="3483" r="36553" t="1805"/>
          <a:stretch/>
        </p:blipFill>
        <p:spPr>
          <a:xfrm>
            <a:off x="5109763" y="1222450"/>
            <a:ext cx="3362586" cy="285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Covid Related Issues</a:t>
            </a:r>
            <a:endParaRPr sz="4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MongoDB Limitations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222450"/>
            <a:ext cx="8520600" cy="199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MongoDB only allows for 500Mb of free storage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~600 images (100 images per category)</a:t>
            </a:r>
            <a:endParaRPr sz="14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Hardware and connectivity issue that could solved by working in a UMBC designated computer lab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Looking at other database option that are free, or provided though UMBC to expand database</a:t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 rotWithShape="1">
          <a:blip r:embed="rId3">
            <a:alphaModFix/>
          </a:blip>
          <a:srcRect b="0" l="0" r="23884" t="0"/>
          <a:stretch/>
        </p:blipFill>
        <p:spPr>
          <a:xfrm>
            <a:off x="1506113" y="3351737"/>
            <a:ext cx="6131774" cy="1791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